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72340"/>
  </p:normalViewPr>
  <p:slideViewPr>
    <p:cSldViewPr snapToGrid="0">
      <p:cViewPr>
        <p:scale>
          <a:sx n="58" d="100"/>
          <a:sy n="58" d="100"/>
        </p:scale>
        <p:origin x="24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C7F9-21E0-2F47-A6FE-78537BB3D123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BC018-58F4-394F-B89D-257C1F97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7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1a. Overview</a:t>
            </a:r>
          </a:p>
          <a:p>
            <a:r>
              <a:rPr lang="en-US" dirty="0"/>
              <a:t>1b. Data Usage</a:t>
            </a:r>
          </a:p>
          <a:p>
            <a:r>
              <a:rPr lang="en-US" dirty="0"/>
              <a:t>1c. Downstream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BC018-58F4-394F-B89D-257C1F97D1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4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2. </a:t>
            </a:r>
            <a:r>
              <a:rPr lang="zh-CN" altLang="en-US" b="1" dirty="0"/>
              <a:t>模型架构细节：</a:t>
            </a:r>
            <a:r>
              <a:rPr lang="en-US" b="1" dirty="0" err="1"/>
              <a:t>GNN、Transformer</a:t>
            </a:r>
            <a:r>
              <a:rPr lang="en-US" b="1" dirty="0"/>
              <a:t> </a:t>
            </a:r>
            <a:r>
              <a:rPr lang="zh-CN" altLang="en-US" b="1" dirty="0"/>
              <a:t>与条件扩散模型</a:t>
            </a:r>
          </a:p>
          <a:p>
            <a:r>
              <a:rPr lang="zh-CN" altLang="en-US" dirty="0"/>
              <a:t>**目标：**深入展示 </a:t>
            </a:r>
            <a:r>
              <a:rPr lang="en-US" dirty="0" err="1"/>
              <a:t>ADiffusion</a:t>
            </a:r>
            <a:r>
              <a:rPr lang="en-US" dirty="0"/>
              <a:t> </a:t>
            </a:r>
            <a:r>
              <a:rPr lang="zh-CN" altLang="en-US" dirty="0"/>
              <a:t>在空间转录组与图像数据处理时的内部结构，以及如何进行条件扩散和 </a:t>
            </a:r>
            <a:r>
              <a:rPr lang="en-US" dirty="0"/>
              <a:t>CLIP </a:t>
            </a:r>
            <a:r>
              <a:rPr lang="zh-CN" altLang="en-US" dirty="0"/>
              <a:t>对齐。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(</a:t>
            </a:r>
            <a:r>
              <a:rPr lang="en-US" b="1" dirty="0"/>
              <a:t>A) </a:t>
            </a:r>
            <a:r>
              <a:rPr lang="zh-CN" altLang="en-US" b="1" dirty="0"/>
              <a:t>图神经网络（</a:t>
            </a:r>
            <a:r>
              <a:rPr lang="en-US" b="1" dirty="0"/>
              <a:t>GNN）</a:t>
            </a:r>
            <a:r>
              <a:rPr lang="zh-CN" altLang="en-US" b="1" dirty="0"/>
              <a:t>编码器：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用子面板展示如何构建空间邻接图（基于 </a:t>
            </a:r>
            <a:r>
              <a:rPr lang="en-US" dirty="0"/>
              <a:t>spots </a:t>
            </a:r>
            <a:r>
              <a:rPr lang="zh-CN" altLang="en-US" dirty="0"/>
              <a:t>的欧几里得距离或其他空间距离）。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展示 </a:t>
            </a:r>
            <a:r>
              <a:rPr lang="en-US" dirty="0"/>
              <a:t>GCN/</a:t>
            </a:r>
            <a:r>
              <a:rPr lang="en-US" dirty="0" err="1"/>
              <a:t>GraphSAGE</a:t>
            </a:r>
            <a:r>
              <a:rPr lang="en-US" dirty="0"/>
              <a:t>/GAT </a:t>
            </a:r>
            <a:r>
              <a:rPr lang="zh-CN" altLang="en-US" dirty="0"/>
              <a:t>等模块如何对节点（</a:t>
            </a:r>
            <a:r>
              <a:rPr lang="en-US" dirty="0"/>
              <a:t>spots）</a:t>
            </a:r>
            <a:r>
              <a:rPr lang="zh-CN" altLang="en-US" dirty="0"/>
              <a:t>进行特征更新，输入包括基因表达、空间坐标等。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说明 </a:t>
            </a:r>
            <a:r>
              <a:rPr lang="en-US" dirty="0"/>
              <a:t>mask </a:t>
            </a:r>
            <a:r>
              <a:rPr lang="zh-CN" altLang="en-US" dirty="0"/>
              <a:t>策略：哪些节点被随机遮罩以进行自监督学习、如何对被遮罩节点进行重构。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(</a:t>
            </a:r>
            <a:r>
              <a:rPr lang="en-US" b="1" dirty="0"/>
              <a:t>B) Transformer Encoder &amp; Masking/Re-masking </a:t>
            </a:r>
            <a:r>
              <a:rPr lang="zh-CN" altLang="en-US" b="1" dirty="0"/>
              <a:t>机制：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示意性地说明 </a:t>
            </a:r>
            <a:r>
              <a:rPr lang="en-US" dirty="0"/>
              <a:t>transformer </a:t>
            </a:r>
            <a:r>
              <a:rPr lang="zh-CN" altLang="en-US" dirty="0"/>
              <a:t>中的多头自注意力如何对 </a:t>
            </a:r>
            <a:r>
              <a:rPr lang="en-US" dirty="0"/>
              <a:t>GNN </a:t>
            </a:r>
            <a:r>
              <a:rPr lang="zh-CN" altLang="en-US" dirty="0"/>
              <a:t>的输出进行进一步编码。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解释遮罩（</a:t>
            </a:r>
            <a:r>
              <a:rPr lang="en-US" dirty="0"/>
              <a:t>masking）</a:t>
            </a:r>
            <a:r>
              <a:rPr lang="zh-CN" altLang="en-US" dirty="0"/>
              <a:t>与重遮罩（</a:t>
            </a:r>
            <a:r>
              <a:rPr lang="en-US" dirty="0"/>
              <a:t>re-masking）</a:t>
            </a:r>
            <a:r>
              <a:rPr lang="zh-CN" altLang="en-US" dirty="0"/>
              <a:t>策略在训练中如何实现对缺失数据的自监督建模。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(</a:t>
            </a:r>
            <a:r>
              <a:rPr lang="en-US" b="1" dirty="0"/>
              <a:t>C) </a:t>
            </a:r>
            <a:r>
              <a:rPr lang="zh-CN" altLang="en-US" b="1" dirty="0"/>
              <a:t>条件扩散模型结构：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以“正向扩散”（</a:t>
            </a:r>
            <a:r>
              <a:rPr lang="en-US" dirty="0"/>
              <a:t>Forward Diffusion）</a:t>
            </a:r>
            <a:r>
              <a:rPr lang="zh-CN" altLang="en-US" dirty="0"/>
              <a:t>与“反向扩散”（</a:t>
            </a:r>
            <a:r>
              <a:rPr lang="en-US" dirty="0"/>
              <a:t>Reverse Diffusion）</a:t>
            </a:r>
            <a:r>
              <a:rPr lang="zh-CN" altLang="en-US" dirty="0"/>
              <a:t>两个阶段为主线展示 </a:t>
            </a:r>
            <a:r>
              <a:rPr lang="en-US" dirty="0"/>
              <a:t>U-Net（</a:t>
            </a:r>
            <a:r>
              <a:rPr lang="zh-CN" altLang="en-US" dirty="0"/>
              <a:t>或类似网络）是如何在不同时间步恢复高质量的基因表达 </a:t>
            </a:r>
            <a:r>
              <a:rPr lang="en-US" altLang="zh-CN" dirty="0"/>
              <a:t>/ </a:t>
            </a:r>
            <a:r>
              <a:rPr lang="zh-CN" altLang="en-US" dirty="0"/>
              <a:t>图像。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标注条件（</a:t>
            </a:r>
            <a:r>
              <a:rPr lang="en-US" dirty="0"/>
              <a:t>conditioning）</a:t>
            </a:r>
            <a:r>
              <a:rPr lang="zh-CN" altLang="en-US" dirty="0"/>
              <a:t>通路：何处注入“未被遮罩的部分信息”以及如何在反向扩散中利用该信息。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(</a:t>
            </a:r>
            <a:r>
              <a:rPr lang="en-US" b="1" dirty="0"/>
              <a:t>D) CLIP </a:t>
            </a:r>
            <a:r>
              <a:rPr lang="zh-CN" altLang="en-US" b="1" dirty="0"/>
              <a:t>模块：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示意如何将局部图像 </a:t>
            </a:r>
            <a:r>
              <a:rPr lang="en-US" dirty="0"/>
              <a:t>patch </a:t>
            </a:r>
            <a:r>
              <a:rPr lang="zh-CN" altLang="en-US" dirty="0"/>
              <a:t>与基因表达的特征映射到同一个对比空间中，以保证图像与转录组的语义对齐。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若有 </a:t>
            </a:r>
            <a:r>
              <a:rPr lang="en-US" dirty="0"/>
              <a:t>Plaque </a:t>
            </a:r>
            <a:r>
              <a:rPr lang="zh-CN" altLang="en-US" dirty="0"/>
              <a:t>图像或其他染色图像，也可在此展示如何在训练中对齐这些局部特征与基因表达特征。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BC018-58F4-394F-B89D-257C1F97D1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BC018-58F4-394F-B89D-257C1F97D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2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2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3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674BC1-09B8-8F47-A55A-041815138BF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43A3F-9E98-D647-BD9B-2CF1B70A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0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google.com.hk/url?sa=i&amp;url=https%3A%2F%2Fjalammar.github.io%2Fillustrated-stable-diffusion%2F&amp;psig=AOvVaw0J4oduqohrtu27Nt7pdKX3&amp;ust=1736392781481000&amp;source=images&amp;cd=vfe&amp;opi=89978449&amp;ved=0CBQQjRxqFwoTCMDRnMmV5YoDFQAAAAAdAAAAABAE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CACD-FE56-601F-296D-A2F476FF42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Article Design</a:t>
            </a:r>
          </a:p>
        </p:txBody>
      </p:sp>
    </p:spTree>
    <p:extLst>
      <p:ext uri="{BB962C8B-B14F-4D97-AF65-F5344CB8AC3E}">
        <p14:creationId xmlns:p14="http://schemas.microsoft.com/office/powerpoint/2010/main" val="354560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AD82-F5FE-29D0-A01B-BF8CB4DE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41" y="80211"/>
            <a:ext cx="5915025" cy="1203158"/>
          </a:xfrm>
        </p:spPr>
        <p:txBody>
          <a:bodyPr/>
          <a:lstStyle/>
          <a:p>
            <a:r>
              <a:rPr lang="en-US" dirty="0"/>
              <a:t>Fig1</a:t>
            </a:r>
          </a:p>
        </p:txBody>
      </p:sp>
      <p:pic>
        <p:nvPicPr>
          <p:cNvPr id="1030" name="Picture 6" descr="The Illustrated Stable Diffusion – Jay Alammar – Visualizing machine  learning one concept at a time.">
            <a:extLst>
              <a:ext uri="{FF2B5EF4-FFF2-40B4-BE49-F238E27FC236}">
                <a16:creationId xmlns:a16="http://schemas.microsoft.com/office/drawing/2014/main" id="{C56BD63C-1F9B-7AAD-3C70-5CDC2EA0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450" y="-3402055"/>
            <a:ext cx="1551374" cy="76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343417C-C28A-F6B7-515C-F72E5D333767}"/>
              </a:ext>
            </a:extLst>
          </p:cNvPr>
          <p:cNvGrpSpPr/>
          <p:nvPr/>
        </p:nvGrpSpPr>
        <p:grpSpPr>
          <a:xfrm>
            <a:off x="472347" y="1405288"/>
            <a:ext cx="5913306" cy="3308951"/>
            <a:chOff x="944694" y="1283369"/>
            <a:chExt cx="4842535" cy="2446616"/>
          </a:xfrm>
        </p:grpSpPr>
        <p:pic>
          <p:nvPicPr>
            <p:cNvPr id="1029" name="Picture 5" descr="The Illustrated Stable Diffusion – Jay Alammar – Visualizing machine  learning one concept at a time.">
              <a:hlinkClick r:id="rId4"/>
              <a:extLst>
                <a:ext uri="{FF2B5EF4-FFF2-40B4-BE49-F238E27FC236}">
                  <a16:creationId xmlns:a16="http://schemas.microsoft.com/office/drawing/2014/main" id="{FDECEFD7-10A6-5758-7A80-0BA80A3A94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214"/>
            <a:stretch/>
          </p:blipFill>
          <p:spPr bwMode="auto">
            <a:xfrm>
              <a:off x="944694" y="1283369"/>
              <a:ext cx="4033486" cy="2446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93457F-DC35-13EF-1E42-D3B4BC2D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3316" y="1283369"/>
              <a:ext cx="783913" cy="210440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4AA568-97CF-81BB-17EE-DF68301DA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5654" y="3187787"/>
              <a:ext cx="22327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71AC1A9-E6B4-426D-681A-99803FF72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47" y="4953000"/>
            <a:ext cx="2603220" cy="2656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7D9E33-DFE9-65F0-1C93-32B3354B02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4519" t="1682" r="1046" b="1560"/>
          <a:stretch/>
        </p:blipFill>
        <p:spPr>
          <a:xfrm>
            <a:off x="3429000" y="4907607"/>
            <a:ext cx="2766046" cy="2720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091687-59EB-5083-0C16-F3D63E4BBD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941" y="7740826"/>
            <a:ext cx="6385653" cy="20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A4D9-79B4-B440-77CB-3B1A1B2B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8" y="216509"/>
            <a:ext cx="5915025" cy="688747"/>
          </a:xfrm>
        </p:spPr>
        <p:txBody>
          <a:bodyPr/>
          <a:lstStyle/>
          <a:p>
            <a:r>
              <a:rPr lang="en-US" dirty="0"/>
              <a:t>Fig2</a:t>
            </a:r>
          </a:p>
        </p:txBody>
      </p:sp>
      <p:pic>
        <p:nvPicPr>
          <p:cNvPr id="2050" name="Picture 2" descr="Balancing Tradition and Innovation: Node Features in GNNs | by Suman Kumar  Roy | Medium">
            <a:extLst>
              <a:ext uri="{FF2B5EF4-FFF2-40B4-BE49-F238E27FC236}">
                <a16:creationId xmlns:a16="http://schemas.microsoft.com/office/drawing/2014/main" id="{8ADD0DD5-6E09-B92B-A309-D0A32029B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23066"/>
          <a:stretch/>
        </p:blipFill>
        <p:spPr bwMode="auto">
          <a:xfrm>
            <a:off x="237744" y="1033272"/>
            <a:ext cx="3776472" cy="130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 Attention Networks Under the Hood | by Giuseppe Futia | Towards Data  Science">
            <a:extLst>
              <a:ext uri="{FF2B5EF4-FFF2-40B4-BE49-F238E27FC236}">
                <a16:creationId xmlns:a16="http://schemas.microsoft.com/office/drawing/2014/main" id="{39005C0C-CAA5-72EE-63EF-A37EB355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23" y="1033272"/>
            <a:ext cx="2283673" cy="147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C63A5-101F-57A6-30BA-E0F37FB911C3}"/>
              </a:ext>
            </a:extLst>
          </p:cNvPr>
          <p:cNvSpPr txBox="1"/>
          <p:nvPr/>
        </p:nvSpPr>
        <p:spPr>
          <a:xfrm>
            <a:off x="169706" y="81748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EA24B2-2E6A-FE7C-8671-A41A5F81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06" y="2830889"/>
            <a:ext cx="3523369" cy="27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6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157F-5E35-8EBD-2F66-34474DAC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83723-9EED-400D-BAE3-E619149AC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758DB-4A5D-7E32-6B5A-AA35DB28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" y="1569325"/>
            <a:ext cx="2698531" cy="27084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EA074-158C-7A0E-A265-40C4D892A40E}"/>
              </a:ext>
            </a:extLst>
          </p:cNvPr>
          <p:cNvCxnSpPr/>
          <p:nvPr/>
        </p:nvCxnSpPr>
        <p:spPr>
          <a:xfrm>
            <a:off x="2990193" y="3074275"/>
            <a:ext cx="110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EBFECF-0163-EC17-0D93-D84B477C2D1F}"/>
              </a:ext>
            </a:extLst>
          </p:cNvPr>
          <p:cNvSpPr/>
          <p:nvPr/>
        </p:nvSpPr>
        <p:spPr>
          <a:xfrm>
            <a:off x="4235669" y="2144109"/>
            <a:ext cx="1860331" cy="1860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Encoder</a:t>
            </a:r>
          </a:p>
        </p:txBody>
      </p:sp>
      <p:pic>
        <p:nvPicPr>
          <p:cNvPr id="7" name="Picture 2" descr="Generating data with random Gaussian noise - Open Data Science - Your News  Source for AI, Machine Learning &amp; more">
            <a:extLst>
              <a:ext uri="{FF2B5EF4-FFF2-40B4-BE49-F238E27FC236}">
                <a16:creationId xmlns:a16="http://schemas.microsoft.com/office/drawing/2014/main" id="{1F7C69A0-7F03-34A2-E9D8-F23AFD163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98"/>
          <a:stretch/>
        </p:blipFill>
        <p:spPr bwMode="auto">
          <a:xfrm>
            <a:off x="780595" y="4678255"/>
            <a:ext cx="1720664" cy="16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11D172-72DF-6EB9-E9EF-A63B0827593E}"/>
              </a:ext>
            </a:extLst>
          </p:cNvPr>
          <p:cNvSpPr/>
          <p:nvPr/>
        </p:nvSpPr>
        <p:spPr>
          <a:xfrm>
            <a:off x="6327225" y="4571088"/>
            <a:ext cx="1860331" cy="18603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Diffusion</a:t>
            </a:r>
          </a:p>
          <a:p>
            <a:pPr algn="ctr"/>
            <a:r>
              <a:rPr lang="en-US" sz="2800" dirty="0"/>
              <a:t>Process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E1A3C0-0F83-C386-6FD8-4D57B8FD1A97}"/>
              </a:ext>
            </a:extLst>
          </p:cNvPr>
          <p:cNvCxnSpPr/>
          <p:nvPr/>
        </p:nvCxnSpPr>
        <p:spPr>
          <a:xfrm>
            <a:off x="4745420" y="5511763"/>
            <a:ext cx="110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553E09-7018-257A-5F88-C560477AA0EE}"/>
              </a:ext>
            </a:extLst>
          </p:cNvPr>
          <p:cNvGrpSpPr/>
          <p:nvPr/>
        </p:nvGrpSpPr>
        <p:grpSpPr>
          <a:xfrm>
            <a:off x="6484883" y="3058508"/>
            <a:ext cx="930165" cy="1087823"/>
            <a:chOff x="6484883" y="3058508"/>
            <a:chExt cx="930165" cy="10878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970857-89DB-1857-DB65-A2D66162FD55}"/>
                </a:ext>
              </a:extLst>
            </p:cNvPr>
            <p:cNvCxnSpPr/>
            <p:nvPr/>
          </p:nvCxnSpPr>
          <p:spPr>
            <a:xfrm>
              <a:off x="6484883" y="3074274"/>
              <a:ext cx="9301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DD7479-A608-B2BE-C25D-A2E56C8FA9D5}"/>
                </a:ext>
              </a:extLst>
            </p:cNvPr>
            <p:cNvCxnSpPr/>
            <p:nvPr/>
          </p:nvCxnSpPr>
          <p:spPr>
            <a:xfrm>
              <a:off x="7399282" y="3058508"/>
              <a:ext cx="0" cy="1087823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A53A60-6253-8841-6DD0-3F6E13F147C9}"/>
              </a:ext>
            </a:extLst>
          </p:cNvPr>
          <p:cNvSpPr txBox="1"/>
          <p:nvPr/>
        </p:nvSpPr>
        <p:spPr>
          <a:xfrm>
            <a:off x="6265322" y="260803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9F70F-3C6D-3218-BDE0-B1C6A78DDE34}"/>
              </a:ext>
            </a:extLst>
          </p:cNvPr>
          <p:cNvCxnSpPr/>
          <p:nvPr/>
        </p:nvCxnSpPr>
        <p:spPr>
          <a:xfrm>
            <a:off x="8555420" y="5442533"/>
            <a:ext cx="110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B3A92B-0382-C794-7D75-6ED40418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34" t="5432" r="5343" b="9026"/>
          <a:stretch/>
        </p:blipFill>
        <p:spPr>
          <a:xfrm>
            <a:off x="9756886" y="4460727"/>
            <a:ext cx="2214616" cy="22227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9C08B9-9EC0-5E44-52FF-4C29E9AFE161}"/>
              </a:ext>
            </a:extLst>
          </p:cNvPr>
          <p:cNvSpPr txBox="1"/>
          <p:nvPr/>
        </p:nvSpPr>
        <p:spPr>
          <a:xfrm>
            <a:off x="9884979" y="3980789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Plaque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3A699-D857-3763-9495-047B6AC7F492}"/>
              </a:ext>
            </a:extLst>
          </p:cNvPr>
          <p:cNvSpPr txBox="1"/>
          <p:nvPr/>
        </p:nvSpPr>
        <p:spPr>
          <a:xfrm>
            <a:off x="2066800" y="4421153"/>
            <a:ext cx="172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 Noise</a:t>
            </a:r>
          </a:p>
        </p:txBody>
      </p:sp>
    </p:spTree>
    <p:extLst>
      <p:ext uri="{BB962C8B-B14F-4D97-AF65-F5344CB8AC3E}">
        <p14:creationId xmlns:p14="http://schemas.microsoft.com/office/powerpoint/2010/main" val="118201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6193-F53C-7CE9-EEF8-47CE9294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48" y="271373"/>
            <a:ext cx="5915025" cy="981355"/>
          </a:xfrm>
        </p:spPr>
        <p:txBody>
          <a:bodyPr/>
          <a:lstStyle/>
          <a:p>
            <a:r>
              <a:rPr lang="en-US" dirty="0"/>
              <a:t>Fig3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848F-D205-25B7-186D-68EEED6D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029528"/>
            <a:ext cx="6386513" cy="240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CDFA1-1CC0-4040-B361-05B83EDF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93113"/>
            <a:ext cx="6858000" cy="1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8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358</Words>
  <Application>Microsoft Macintosh PowerPoint</Application>
  <PresentationFormat>A4 Paper (210x297 mm)</PresentationFormat>
  <Paragraphs>32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Article Design</vt:lpstr>
      <vt:lpstr>Fig1</vt:lpstr>
      <vt:lpstr>Fig2</vt:lpstr>
      <vt:lpstr>PowerPoint Presentation</vt:lpstr>
      <vt:lpstr>Fig3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Jiahao Ji</dc:creator>
  <cp:lastModifiedBy>Jiahao Ji</cp:lastModifiedBy>
  <cp:revision>1</cp:revision>
  <dcterms:created xsi:type="dcterms:W3CDTF">2025-01-08T02:45:55Z</dcterms:created>
  <dcterms:modified xsi:type="dcterms:W3CDTF">2025-01-08T11:38:04Z</dcterms:modified>
</cp:coreProperties>
</file>